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56" r:id="rId2"/>
    <p:sldId id="257" r:id="rId3"/>
    <p:sldId id="290" r:id="rId4"/>
    <p:sldId id="262" r:id="rId5"/>
    <p:sldId id="280" r:id="rId6"/>
    <p:sldId id="281" r:id="rId7"/>
    <p:sldId id="279" r:id="rId8"/>
    <p:sldId id="282" r:id="rId9"/>
    <p:sldId id="275" r:id="rId10"/>
    <p:sldId id="284" r:id="rId11"/>
    <p:sldId id="274" r:id="rId12"/>
    <p:sldId id="285" r:id="rId13"/>
    <p:sldId id="283" r:id="rId14"/>
    <p:sldId id="258" r:id="rId15"/>
    <p:sldId id="259" r:id="rId16"/>
    <p:sldId id="287" r:id="rId17"/>
    <p:sldId id="260" r:id="rId18"/>
    <p:sldId id="261" r:id="rId19"/>
    <p:sldId id="263" r:id="rId20"/>
    <p:sldId id="286" r:id="rId21"/>
    <p:sldId id="276" r:id="rId22"/>
    <p:sldId id="264" r:id="rId23"/>
    <p:sldId id="268" r:id="rId24"/>
    <p:sldId id="289" r:id="rId25"/>
    <p:sldId id="277" r:id="rId26"/>
    <p:sldId id="272" r:id="rId27"/>
    <p:sldId id="270" r:id="rId28"/>
    <p:sldId id="271" r:id="rId29"/>
    <p:sldId id="273" r:id="rId30"/>
    <p:sldId id="269" r:id="rId31"/>
    <p:sldId id="267" r:id="rId32"/>
    <p:sldId id="265" r:id="rId33"/>
    <p:sldId id="266" r:id="rId34"/>
    <p:sldId id="278" r:id="rId35"/>
    <p:sldId id="288" r:id="rId36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330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-1968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DA0F6F46-4091-4587-9840-355DF5CA2AA4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AB193817-8C02-4FCD-A94E-8973CAECD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8973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B05F81-0C43-4215-BB6D-20A8EF1EDAB7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5E396F-F525-47EE-BEC4-859D995F56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33754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585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370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370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370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370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4942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972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972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4245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225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23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40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235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3563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3091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226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5467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1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394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0585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944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791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9031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30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648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2986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32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95591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33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190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35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35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35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35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35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046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ngts.org/itsy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paul-burtness.github.io/webdevmojo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acounty.us/InmateLocator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acounty.us/tryit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gEuw2mgLRuQ?rel=0&amp;showinfo=0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county.us/tryjquer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acounty.us/youbrokeit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enneth-truyers.net/2013/04/27/javascript-namespaces-and-modules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enneth-truyers.net/2013/04/27/javascript-namespaces-and-modules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appendto.com/2010/10/how-good-c-habits-can-encourage-bad-javascript-habits-part-1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acounty.us/2092/Charitable-Giving-Campaign" TargetMode="External"/><Relationship Id="rId7" Type="http://schemas.openxmlformats.org/officeDocument/2006/relationships/hyperlink" Target="http://www.anokacounty.us/727/Inmate-Locator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nokacounty.us/1405/Adult-Trial-Updates" TargetMode="External"/><Relationship Id="rId5" Type="http://schemas.openxmlformats.org/officeDocument/2006/relationships/hyperlink" Target="http://www.anokacounty.us/278/Estimated-Tax-Calculator" TargetMode="External"/><Relationship Id="rId4" Type="http://schemas.openxmlformats.org/officeDocument/2006/relationships/hyperlink" Target="http://www.anokacounty.us/list.aspx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WAI/intro/aria.php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peckyboy.com/2013/02/04/myths-about-how-blind-people-use-the-internet/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acounty.us/" TargetMode="External"/><Relationship Id="rId2" Type="http://schemas.openxmlformats.org/officeDocument/2006/relationships/hyperlink" Target="mailto:Paul.Burtness@co.anoka.mn.u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aul-burtness.github.io/webdevmojo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merriam-webster.com/dictionary/mojo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rriam-webster.com/dictionary/mojo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rriam-webster.com/dictionary/mojo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00" y="381000"/>
            <a:ext cx="8001000" cy="664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2014 Minnesota Government IT Symposium</a:t>
            </a:r>
            <a:endParaRPr lang="en-US" dirty="0"/>
          </a:p>
          <a:p>
            <a:pPr algn="ctr"/>
            <a:r>
              <a:rPr lang="en-US" i="1" dirty="0"/>
              <a:t>For State Agencies, Counties, Cities, Higher Education and Nonprofits</a:t>
            </a:r>
            <a:endParaRPr lang="en-US" dirty="0"/>
          </a:p>
          <a:p>
            <a:pPr algn="ctr"/>
            <a:r>
              <a:rPr lang="en-US" dirty="0"/>
              <a:t> </a:t>
            </a:r>
          </a:p>
          <a:p>
            <a:pPr algn="ctr"/>
            <a:r>
              <a:rPr lang="en-US" dirty="0"/>
              <a:t>December 9-11, 2014   </a:t>
            </a:r>
            <a:r>
              <a:rPr lang="en-US" dirty="0" err="1"/>
              <a:t>RiverCentre</a:t>
            </a:r>
            <a:r>
              <a:rPr lang="en-US" dirty="0"/>
              <a:t>, St. Paul, MN   </a:t>
            </a:r>
            <a:r>
              <a:rPr lang="en-US" u="sng" dirty="0">
                <a:hlinkClick r:id="rId3"/>
              </a:rPr>
              <a:t>www.mngts.org/itsym</a:t>
            </a:r>
            <a:endParaRPr lang="en-US" dirty="0"/>
          </a:p>
          <a:p>
            <a:pPr algn="ctr"/>
            <a:r>
              <a:rPr lang="en-US" dirty="0"/>
              <a:t>(Presented by GTS Educational Events)</a:t>
            </a:r>
          </a:p>
          <a:p>
            <a:pPr algn="ctr"/>
            <a:r>
              <a:rPr lang="en-US" b="1" dirty="0"/>
              <a:t> </a:t>
            </a:r>
            <a:endParaRPr lang="en-US" dirty="0"/>
          </a:p>
          <a:p>
            <a:pPr algn="ctr"/>
            <a:r>
              <a:rPr lang="en-US" b="1" dirty="0"/>
              <a:t>Session </a:t>
            </a:r>
            <a:r>
              <a:rPr lang="en-US" b="1" dirty="0" smtClean="0"/>
              <a:t>31</a:t>
            </a:r>
            <a:endParaRPr lang="en-US" dirty="0"/>
          </a:p>
          <a:p>
            <a:pPr algn="ctr"/>
            <a:r>
              <a:rPr lang="en-US" sz="4000" b="1" dirty="0" smtClean="0"/>
              <a:t/>
            </a:r>
            <a:br>
              <a:rPr lang="en-US" sz="4000" b="1" dirty="0" smtClean="0"/>
            </a:br>
            <a:r>
              <a:rPr lang="en-US" sz="4000" b="1" dirty="0" smtClean="0"/>
              <a:t>Got </a:t>
            </a:r>
            <a:r>
              <a:rPr lang="en-US" sz="4000" b="1" dirty="0"/>
              <a:t>a CMS? Get Your </a:t>
            </a:r>
            <a:r>
              <a:rPr lang="en-US" sz="4000" b="1" dirty="0" err="1"/>
              <a:t>Webdevmojo</a:t>
            </a:r>
            <a:r>
              <a:rPr lang="en-US" sz="4000" b="1" dirty="0"/>
              <a:t> Back with </a:t>
            </a:r>
            <a:r>
              <a:rPr lang="en-US" sz="4000" b="1" dirty="0" smtClean="0"/>
              <a:t>JavaScript!</a:t>
            </a:r>
            <a:br>
              <a:rPr lang="en-US" sz="4000" b="1" dirty="0" smtClean="0"/>
            </a:br>
            <a:endParaRPr lang="en-US" sz="4000" dirty="0"/>
          </a:p>
          <a:p>
            <a:pPr algn="ctr"/>
            <a:r>
              <a:rPr lang="en-US" sz="3200" dirty="0" smtClean="0"/>
              <a:t>Paul Burtness, Anoka County, MN</a:t>
            </a:r>
            <a:endParaRPr lang="en-US" sz="3200" dirty="0"/>
          </a:p>
          <a:p>
            <a:pPr algn="ctr"/>
            <a:r>
              <a:rPr lang="en-US" b="1" dirty="0"/>
              <a:t> </a:t>
            </a:r>
            <a:endParaRPr lang="en-US" dirty="0"/>
          </a:p>
          <a:p>
            <a:pPr algn="ctr"/>
            <a:r>
              <a:rPr lang="en-US" b="1" dirty="0" smtClean="0"/>
              <a:t>Wednesday, </a:t>
            </a:r>
            <a:r>
              <a:rPr lang="en-US" b="1" dirty="0"/>
              <a:t>December </a:t>
            </a:r>
            <a:r>
              <a:rPr lang="en-US" b="1" dirty="0" smtClean="0"/>
              <a:t>10, </a:t>
            </a:r>
            <a:r>
              <a:rPr lang="en-US" b="1" dirty="0"/>
              <a:t>2014</a:t>
            </a:r>
            <a:endParaRPr lang="en-US" dirty="0"/>
          </a:p>
          <a:p>
            <a:pPr algn="ctr"/>
            <a:r>
              <a:rPr lang="en-US" b="1" dirty="0"/>
              <a:t>2:00 p.m. – 3:00 </a:t>
            </a:r>
            <a:r>
              <a:rPr lang="en-US" b="1" dirty="0" smtClean="0"/>
              <a:t>p.m.</a:t>
            </a:r>
          </a:p>
          <a:p>
            <a:pPr algn="ctr"/>
            <a:r>
              <a:rPr lang="en-US" b="1" dirty="0" smtClean="0"/>
              <a:t>Presentation and code examples at:</a:t>
            </a:r>
          </a:p>
          <a:p>
            <a:pPr algn="ctr"/>
            <a:r>
              <a:rPr lang="en-US" dirty="0">
                <a:hlinkClick r:id="rId4"/>
              </a:rPr>
              <a:t>http://paul-burtness.github.io/webdevmojo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 hidden="1"/>
          <p:cNvSpPr>
            <a:spLocks noGrp="1"/>
          </p:cNvSpPr>
          <p:nvPr>
            <p:ph type="ctrTitle"/>
          </p:nvPr>
        </p:nvSpPr>
        <p:spPr>
          <a:xfrm>
            <a:off x="990600" y="152400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Got a CMS? Get Your </a:t>
            </a:r>
            <a:r>
              <a:rPr lang="en-US" dirty="0" err="1"/>
              <a:t>Webdevmojo</a:t>
            </a:r>
            <a:r>
              <a:rPr lang="en-US" dirty="0"/>
              <a:t> Back with JavaScript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09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How do you lose it?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685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lose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Migrate your website from a self-hosted site you build and control…</a:t>
            </a:r>
          </a:p>
          <a:p>
            <a:r>
              <a:rPr lang="en-US" dirty="0" smtClean="0"/>
              <a:t>To a managed-hosting site built with a 3</a:t>
            </a:r>
            <a:r>
              <a:rPr lang="en-US" baseline="30000" dirty="0" smtClean="0"/>
              <a:t>rd</a:t>
            </a:r>
            <a:r>
              <a:rPr lang="en-US" dirty="0" smtClean="0"/>
              <a:t>-party Content Management System (CMS)</a:t>
            </a:r>
          </a:p>
        </p:txBody>
      </p:sp>
    </p:spTree>
    <p:extLst>
      <p:ext uri="{BB962C8B-B14F-4D97-AF65-F5344CB8AC3E}">
        <p14:creationId xmlns:p14="http://schemas.microsoft.com/office/powerpoint/2010/main" val="3285728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lose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Migrate your website from a self-hosted site you build and control…</a:t>
            </a:r>
          </a:p>
          <a:p>
            <a:r>
              <a:rPr lang="en-US" dirty="0" smtClean="0"/>
              <a:t>To a managed-hosting site built with a 3</a:t>
            </a:r>
            <a:r>
              <a:rPr lang="en-US" baseline="30000" dirty="0" smtClean="0"/>
              <a:t>rd</a:t>
            </a:r>
            <a:r>
              <a:rPr lang="en-US" dirty="0" smtClean="0"/>
              <a:t>-party Content Management System (CMS)</a:t>
            </a:r>
          </a:p>
          <a:p>
            <a:r>
              <a:rPr lang="en-US" dirty="0" smtClean="0"/>
              <a:t>Pros – no longer responsible for managing a server, distributed authoring, etc.</a:t>
            </a:r>
          </a:p>
          <a:p>
            <a:r>
              <a:rPr lang="en-US" dirty="0" smtClean="0"/>
              <a:t>Cons – format limitations, limited to built-in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572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lose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Migrate your website from a self-hosted site you build and control…</a:t>
            </a:r>
          </a:p>
          <a:p>
            <a:r>
              <a:rPr lang="en-US" dirty="0" smtClean="0"/>
              <a:t>To a managed-hosting site built with a 3</a:t>
            </a:r>
            <a:r>
              <a:rPr lang="en-US" baseline="30000" dirty="0" smtClean="0"/>
              <a:t>rd</a:t>
            </a:r>
            <a:r>
              <a:rPr lang="en-US" dirty="0" smtClean="0"/>
              <a:t>-party Content Management System (CMS)</a:t>
            </a:r>
          </a:p>
          <a:p>
            <a:r>
              <a:rPr lang="en-US" dirty="0" smtClean="0"/>
              <a:t>Pros – no longer responsible for managing a server, distributed authoring, etc.</a:t>
            </a:r>
          </a:p>
          <a:p>
            <a:r>
              <a:rPr lang="en-US" dirty="0" smtClean="0"/>
              <a:t>Cons – format limitations, limited to built-in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852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get it back?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Contract with vendor to customize the CMS</a:t>
            </a:r>
          </a:p>
          <a:p>
            <a:r>
              <a:rPr lang="en-US" dirty="0" smtClean="0"/>
              <a:t>Modify the CMS yourself</a:t>
            </a:r>
          </a:p>
          <a:p>
            <a:r>
              <a:rPr lang="en-US" dirty="0" smtClean="0"/>
              <a:t>Build applications on another server</a:t>
            </a:r>
          </a:p>
          <a:p>
            <a:r>
              <a:rPr lang="en-US" dirty="0" smtClean="0"/>
              <a:t>Integrate your applications with the CMS</a:t>
            </a:r>
            <a:br>
              <a:rPr lang="en-US" dirty="0" smtClean="0"/>
            </a:br>
            <a:r>
              <a:rPr lang="en-US" sz="2000" dirty="0" smtClean="0"/>
              <a:t>demo – </a:t>
            </a:r>
            <a:r>
              <a:rPr lang="en-US" sz="2000" dirty="0" smtClean="0">
                <a:hlinkClick r:id="rId3"/>
              </a:rPr>
              <a:t>http://www.anokacounty.us/InmateLocator</a:t>
            </a:r>
            <a:r>
              <a:rPr lang="en-US" sz="2000" dirty="0" smtClean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47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883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" b="100000" l="0" r="987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3759" y="3200400"/>
            <a:ext cx="3660241" cy="365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JavaScript?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Flash – security issues, no iOS support</a:t>
            </a:r>
          </a:p>
          <a:p>
            <a:r>
              <a:rPr lang="en-US" dirty="0" smtClean="0"/>
              <a:t>Java – runtime issues, learning curve</a:t>
            </a:r>
          </a:p>
          <a:p>
            <a:r>
              <a:rPr lang="en-US" dirty="0" smtClean="0"/>
              <a:t>JavaScript – universal support, appropriate for wide range of solutions, approachable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48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play?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&lt;html&gt;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&lt;head&gt;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&lt;title&gt;My JavaScript Page&lt;/title&gt;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&lt;script type="text/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="http://yourserver.com/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/script.js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pPr marL="0" indent="0">
              <a:buNone/>
            </a:pP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script&gt;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&lt;/head&gt;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&lt;h1&gt;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&lt;script type="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text/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pPr marL="0" indent="0">
              <a:buNone/>
            </a:pP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document.write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("Hello World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pPr marL="0" indent="0">
              <a:buNone/>
            </a:pP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alert("It worked!");</a:t>
            </a:r>
          </a:p>
          <a:p>
            <a:pPr marL="0" indent="0">
              <a:buNone/>
            </a:pP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script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&lt;/h1&gt;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&lt;/body&gt;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&lt;/html&gt;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872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you play?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Probably cannot access &lt;head&gt; section</a:t>
            </a:r>
          </a:p>
          <a:p>
            <a:r>
              <a:rPr lang="en-US" dirty="0" smtClean="0"/>
              <a:t>Need to get &lt;script&gt; code into the HTML</a:t>
            </a:r>
          </a:p>
          <a:p>
            <a:r>
              <a:rPr lang="en-US" dirty="0" smtClean="0"/>
              <a:t>Rich text editor with HTML editing or a Custom HTML editor</a:t>
            </a:r>
          </a:p>
          <a:p>
            <a:r>
              <a:rPr lang="en-US" dirty="0" smtClean="0"/>
              <a:t>Put in a new page and try it (test version?)</a:t>
            </a:r>
          </a:p>
          <a:p>
            <a:r>
              <a:rPr lang="en-US" dirty="0" smtClean="0"/>
              <a:t>Does it display?  Does it cause an error?</a:t>
            </a:r>
          </a:p>
          <a:p>
            <a:r>
              <a:rPr lang="en-US" dirty="0" smtClean="0"/>
              <a:t>demo </a:t>
            </a:r>
            <a:r>
              <a:rPr lang="en-US" dirty="0"/>
              <a:t>–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www.anokacounty.us/tryit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88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364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Euw2mgLRuQ?rel=0&amp;showinfo=0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955322" y="1524000"/>
            <a:ext cx="7233355" cy="40687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Lost </a:t>
            </a:r>
            <a:r>
              <a:rPr lang="en-US" dirty="0" smtClean="0"/>
              <a:t>your mojo?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391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can’t you play?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Security risk of script insertion</a:t>
            </a:r>
          </a:p>
          <a:p>
            <a:r>
              <a:rPr lang="en-US" dirty="0" smtClean="0"/>
              <a:t>Interference with other scripts on the page</a:t>
            </a:r>
          </a:p>
          <a:p>
            <a:r>
              <a:rPr lang="en-US" dirty="0" smtClean="0"/>
              <a:t>Vendor quality control</a:t>
            </a:r>
          </a:p>
          <a:p>
            <a:r>
              <a:rPr lang="en-US" dirty="0" smtClean="0"/>
              <a:t>Just because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3352800"/>
            <a:ext cx="4502239" cy="337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620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would you want to play?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Customize design</a:t>
            </a:r>
          </a:p>
          <a:p>
            <a:r>
              <a:rPr lang="en-US" dirty="0" smtClean="0"/>
              <a:t>Include information from other sources on your site (JSONP and CORS)</a:t>
            </a:r>
          </a:p>
          <a:p>
            <a:r>
              <a:rPr lang="en-US" dirty="0" smtClean="0"/>
              <a:t>Enhanced use of information from your site (RSS and site API)</a:t>
            </a:r>
          </a:p>
          <a:p>
            <a:r>
              <a:rPr lang="en-US" dirty="0" smtClean="0"/>
              <a:t>Custom solutions</a:t>
            </a:r>
          </a:p>
        </p:txBody>
      </p:sp>
    </p:spTree>
    <p:extLst>
      <p:ext uri="{BB962C8B-B14F-4D97-AF65-F5344CB8AC3E}">
        <p14:creationId xmlns:p14="http://schemas.microsoft.com/office/powerpoint/2010/main" val="3572719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do you have to play with?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JavaScript – statements, functions, objects, DOM interaction, etc.</a:t>
            </a:r>
          </a:p>
          <a:p>
            <a:r>
              <a:rPr lang="en-US" dirty="0" smtClean="0"/>
              <a:t>JavaScript Libraries – example:  jQuery</a:t>
            </a:r>
          </a:p>
          <a:p>
            <a:r>
              <a:rPr lang="en-US" dirty="0" smtClean="0"/>
              <a:t>Use "View Source" or "Inspect Element" to see if jQuery is loaded</a:t>
            </a:r>
          </a:p>
          <a:p>
            <a:r>
              <a:rPr lang="en-US" dirty="0" smtClean="0"/>
              <a:t>Try simple code to see if you can use it</a:t>
            </a:r>
            <a:br>
              <a:rPr lang="en-US" dirty="0" smtClean="0"/>
            </a:br>
            <a:r>
              <a:rPr lang="en-US" sz="2000" dirty="0" smtClean="0"/>
              <a:t>demo – </a:t>
            </a:r>
            <a:r>
              <a:rPr lang="en-US" sz="2000" dirty="0" smtClean="0">
                <a:hlinkClick r:id="rId3"/>
              </a:rPr>
              <a:t>http://www.anokcounty.us/tryjquery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49985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9346" y="304800"/>
            <a:ext cx="4876800" cy="1600200"/>
          </a:xfrm>
        </p:spPr>
        <p:txBody>
          <a:bodyPr>
            <a:normAutofit fontScale="90000"/>
          </a:bodyPr>
          <a:lstStyle/>
          <a:p>
            <a:r>
              <a:rPr lang="en-US" sz="5400" b="1" dirty="0" smtClean="0">
                <a:solidFill>
                  <a:schemeClr val="bg1"/>
                </a:solidFill>
              </a:rPr>
              <a:t>Plays </a:t>
            </a:r>
            <a:r>
              <a:rPr lang="en-US" sz="5400" b="1" dirty="0" smtClean="0">
                <a:solidFill>
                  <a:schemeClr val="bg1"/>
                </a:solidFill>
              </a:rPr>
              <a:t>well with </a:t>
            </a:r>
            <a:r>
              <a:rPr lang="en-US" sz="5400" b="1" dirty="0" smtClean="0">
                <a:solidFill>
                  <a:schemeClr val="bg1"/>
                </a:solidFill>
              </a:rPr>
              <a:t>others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8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you “play well with others?”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 – If your CMS uses JavaScript, your code can break the page (but not the CMS)</a:t>
            </a:r>
          </a:p>
          <a:p>
            <a:r>
              <a:rPr lang="en-US" dirty="0" smtClean="0"/>
              <a:t>Reason – By default all JavaScript on the page is global</a:t>
            </a:r>
          </a:p>
          <a:p>
            <a:r>
              <a:rPr lang="en-US" dirty="0" smtClean="0"/>
              <a:t>Consequences – You can overwrite existing variables and functions on the page, or the page can overwrite yours</a:t>
            </a:r>
            <a:br>
              <a:rPr lang="en-US" dirty="0" smtClean="0"/>
            </a:br>
            <a:r>
              <a:rPr lang="en-US" sz="2000" dirty="0" smtClean="0"/>
              <a:t>demo – </a:t>
            </a:r>
            <a:r>
              <a:rPr lang="en-US" sz="2000" dirty="0" smtClean="0">
                <a:hlinkClick r:id="rId3"/>
              </a:rPr>
              <a:t>http://www.anokacounty.us/youbrokeit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47890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you “play well with others?”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Solution – Create  </a:t>
            </a:r>
            <a:r>
              <a:rPr lang="en-US" dirty="0"/>
              <a:t>a JavaScript “</a:t>
            </a:r>
            <a:r>
              <a:rPr lang="en-US" dirty="0" smtClean="0"/>
              <a:t>namespace,” a </a:t>
            </a:r>
            <a:r>
              <a:rPr lang="en-US" dirty="0"/>
              <a:t>single global object that contains all </a:t>
            </a:r>
            <a:r>
              <a:rPr lang="en-US" dirty="0" smtClean="0"/>
              <a:t>your variables </a:t>
            </a:r>
            <a:r>
              <a:rPr lang="en-US" dirty="0"/>
              <a:t>and </a:t>
            </a:r>
            <a:r>
              <a:rPr lang="en-US" dirty="0" smtClean="0"/>
              <a:t>functions</a:t>
            </a:r>
          </a:p>
          <a:p>
            <a:r>
              <a:rPr lang="en-US" dirty="0" smtClean="0"/>
              <a:t>Reference </a:t>
            </a:r>
            <a:r>
              <a:rPr lang="en-US" dirty="0"/>
              <a:t>- </a:t>
            </a:r>
            <a:r>
              <a:rPr lang="en-US" dirty="0">
                <a:hlinkClick r:id="rId3"/>
              </a:rPr>
              <a:t>http://www.kenneth-truyers.net/2013/04/27/javascript-namespaces-and-modules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Code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033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322" y="0"/>
            <a:ext cx="862607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131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0"/>
            <a:ext cx="7239000" cy="6807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877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9601" y="914400"/>
            <a:ext cx="830579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&lt;p&gt;This is a custom HTML widget.  JavaScript is embedded after this paragraph.&lt;/p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script type="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text/</a:t>
            </a:r>
            <a:r>
              <a:rPr lang="en-US" sz="2400" smtClean="0"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doWidgetSearch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searchPhrase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searchPhrase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!= '')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alert("Search is now broken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!");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}}</a:t>
            </a:r>
          </a:p>
          <a:p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script&gt;</a:t>
            </a:r>
          </a:p>
        </p:txBody>
      </p:sp>
    </p:spTree>
    <p:extLst>
      <p:ext uri="{BB962C8B-B14F-4D97-AF65-F5344CB8AC3E}">
        <p14:creationId xmlns:p14="http://schemas.microsoft.com/office/powerpoint/2010/main" val="289364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"/>
            <a:ext cx="8626077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15715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Lost </a:t>
            </a:r>
            <a:r>
              <a:rPr lang="en-US" dirty="0" smtClean="0"/>
              <a:t>your mojo?</a:t>
            </a:r>
            <a:endParaRPr lang="en-US" dirty="0"/>
          </a:p>
        </p:txBody>
      </p:sp>
      <p:pic>
        <p:nvPicPr>
          <p:cNvPr id="3" name="I've Lost My Mojo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4400" y="849312"/>
            <a:ext cx="7086600" cy="539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470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you “play well with others?”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66800" y="1676400"/>
            <a:ext cx="6781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Problem:  Inserting your JavaScript into a webpage with existing scripts can break the page.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Reason:  By default, everything in JavaScript is global.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Consequences:  You can overwrite existing variables and functions or they can overwrite your code.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Example:  Broken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Solution:  Create a JavaScript “namespace” – a single global object that contains all variables and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more information: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hlinkClick r:id="rId3"/>
              </a:rPr>
              <a:t>http://www.kenneth-truyers.net/2013/04/27/javascript-namespaces-and-modules/</a:t>
            </a: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://appendto.com/2010/10/how-good-c-habits-can-encourage-bad-javascript-habits-part-1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03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Change page design</a:t>
            </a:r>
            <a:r>
              <a:rPr lang="en-US" dirty="0"/>
              <a:t/>
            </a:r>
            <a:br>
              <a:rPr lang="en-US" dirty="0"/>
            </a:br>
            <a:r>
              <a:rPr lang="en-US" sz="2000" dirty="0">
                <a:hlinkClick r:id="rId3"/>
              </a:rPr>
              <a:t>http://</a:t>
            </a:r>
            <a:r>
              <a:rPr lang="en-US" sz="2000" dirty="0" smtClean="0">
                <a:hlinkClick r:id="rId3"/>
              </a:rPr>
              <a:t>www.anokacounty.us/2092/Charitable-Giving-Campaign</a:t>
            </a:r>
            <a:r>
              <a:rPr lang="en-US" sz="2000" dirty="0" smtClean="0"/>
              <a:t> </a:t>
            </a:r>
          </a:p>
          <a:p>
            <a:r>
              <a:rPr lang="en-US" dirty="0"/>
              <a:t>Use referrer code</a:t>
            </a:r>
            <a:br>
              <a:rPr lang="en-US" dirty="0"/>
            </a:br>
            <a:r>
              <a:rPr lang="en-US" sz="2000" dirty="0">
                <a:hlinkClick r:id="rId4"/>
              </a:rPr>
              <a:t>http://</a:t>
            </a:r>
            <a:r>
              <a:rPr lang="en-US" sz="2000" dirty="0" smtClean="0">
                <a:hlinkClick r:id="rId4"/>
              </a:rPr>
              <a:t>www.anokacounty.us/list.aspx</a:t>
            </a:r>
            <a:endParaRPr lang="en-US" sz="2000" dirty="0" smtClean="0"/>
          </a:p>
          <a:p>
            <a:r>
              <a:rPr lang="en-US" dirty="0" smtClean="0"/>
              <a:t>Use a data document</a:t>
            </a:r>
            <a:r>
              <a:rPr lang="en-US" dirty="0"/>
              <a:t/>
            </a:r>
            <a:br>
              <a:rPr lang="en-US" dirty="0"/>
            </a:br>
            <a:r>
              <a:rPr lang="en-US" sz="2000" dirty="0">
                <a:hlinkClick r:id="rId5"/>
              </a:rPr>
              <a:t>http://</a:t>
            </a:r>
            <a:r>
              <a:rPr lang="en-US" sz="2000" dirty="0" smtClean="0">
                <a:hlinkClick r:id="rId5"/>
              </a:rPr>
              <a:t>www.anokacounty.us/278/Estimated-Tax-Calculator</a:t>
            </a:r>
            <a:endParaRPr lang="en-US" sz="2000" dirty="0" smtClean="0"/>
          </a:p>
          <a:p>
            <a:r>
              <a:rPr lang="en-US" dirty="0" smtClean="0"/>
              <a:t>Display data from another system</a:t>
            </a:r>
            <a:r>
              <a:rPr lang="en-US" dirty="0"/>
              <a:t/>
            </a:r>
            <a:br>
              <a:rPr lang="en-US" dirty="0"/>
            </a:br>
            <a:r>
              <a:rPr lang="en-US" sz="2000" dirty="0">
                <a:hlinkClick r:id="rId6"/>
              </a:rPr>
              <a:t>http://</a:t>
            </a:r>
            <a:r>
              <a:rPr lang="en-US" sz="2000" dirty="0" smtClean="0">
                <a:hlinkClick r:id="rId6"/>
              </a:rPr>
              <a:t>www.anokacounty.us/1405/Adult-Trial-Updates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>
                <a:hlinkClick r:id="rId7"/>
              </a:rPr>
              <a:t>http</a:t>
            </a:r>
            <a:r>
              <a:rPr lang="en-US" sz="2000" dirty="0">
                <a:hlinkClick r:id="rId7"/>
              </a:rPr>
              <a:t>://</a:t>
            </a:r>
            <a:r>
              <a:rPr lang="en-US" sz="2000" dirty="0" smtClean="0">
                <a:hlinkClick r:id="rId7"/>
              </a:rPr>
              <a:t>www.anokacounty.us/727/Inmate-Locator</a:t>
            </a:r>
            <a:r>
              <a:rPr lang="en-US" sz="20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67194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Keep it accessible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Cognitive – simple and straightforward</a:t>
            </a:r>
          </a:p>
          <a:p>
            <a:r>
              <a:rPr lang="en-US" dirty="0" smtClean="0"/>
              <a:t>Physical – mouse and keyboard interface, touch friendly</a:t>
            </a:r>
          </a:p>
          <a:p>
            <a:r>
              <a:rPr lang="en-US" dirty="0" smtClean="0"/>
              <a:t>Vision – </a:t>
            </a:r>
            <a:r>
              <a:rPr lang="en-US" dirty="0"/>
              <a:t>dynamic content</a:t>
            </a:r>
            <a:br>
              <a:rPr lang="en-US" dirty="0"/>
            </a:br>
            <a:r>
              <a:rPr lang="en-US" sz="2000" dirty="0">
                <a:hlinkClick r:id="rId3"/>
              </a:rPr>
              <a:t>http://</a:t>
            </a:r>
            <a:r>
              <a:rPr lang="en-US" sz="2000" dirty="0" smtClean="0">
                <a:hlinkClick r:id="rId3"/>
              </a:rPr>
              <a:t>www.w3.org/WAI/intro/aria.php</a:t>
            </a:r>
            <a:r>
              <a:rPr lang="en-US" sz="2000"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000" dirty="0">
                <a:hlinkClick r:id="rId4"/>
              </a:rPr>
              <a:t>http://speckyboy.com/2013/02/04/myths-about-how-blind-people-use-the-internet</a:t>
            </a:r>
            <a:r>
              <a:rPr lang="en-US" sz="2000" dirty="0" smtClean="0">
                <a:hlinkClick r:id="rId4"/>
              </a:rPr>
              <a:t>/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8269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environment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IDE – Visual Studio Express, Brackets, </a:t>
            </a:r>
            <a:r>
              <a:rPr lang="en-US" dirty="0" err="1" smtClean="0"/>
              <a:t>Webstorm</a:t>
            </a:r>
            <a:endParaRPr lang="en-US" dirty="0" smtClean="0"/>
          </a:p>
          <a:p>
            <a:r>
              <a:rPr lang="en-US" dirty="0" smtClean="0"/>
              <a:t>Method – build/test in a stand-alone </a:t>
            </a:r>
            <a:r>
              <a:rPr lang="en-US" dirty="0" smtClean="0"/>
              <a:t>page</a:t>
            </a:r>
          </a:p>
          <a:p>
            <a:r>
              <a:rPr lang="en-US" dirty="0" smtClean="0"/>
              <a:t>Method – test/refine in a live page</a:t>
            </a:r>
            <a:endParaRPr lang="en-US" dirty="0" smtClean="0"/>
          </a:p>
          <a:p>
            <a:r>
              <a:rPr lang="en-US" dirty="0" smtClean="0"/>
              <a:t>Version Control – create a project and track versions using </a:t>
            </a:r>
            <a:r>
              <a:rPr lang="en-US" dirty="0" err="1" smtClean="0"/>
              <a:t>git</a:t>
            </a:r>
            <a:r>
              <a:rPr lang="en-US" dirty="0" smtClean="0"/>
              <a:t> (github.com or bitbucket.com) or other VCS</a:t>
            </a:r>
          </a:p>
          <a:p>
            <a:r>
              <a:rPr lang="en-US" dirty="0" smtClean="0"/>
              <a:t>Tracking – keep a list of pages with 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98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52400"/>
            <a:ext cx="3810000" cy="1036638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</a:rPr>
              <a:t>Thank You!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13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Paul Burtness</a:t>
            </a:r>
            <a:br>
              <a:rPr lang="en-US" dirty="0" smtClean="0"/>
            </a:br>
            <a:r>
              <a:rPr lang="en-US" dirty="0" smtClean="0"/>
              <a:t>Anoka County Website Coordinator</a:t>
            </a:r>
            <a:br>
              <a:rPr lang="en-US" dirty="0" smtClean="0"/>
            </a:br>
            <a:r>
              <a:rPr lang="en-US" dirty="0" smtClean="0">
                <a:hlinkClick r:id="rId2"/>
              </a:rPr>
              <a:t>Paul.Burtness@co.anoka.mn.us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763-323-5732</a:t>
            </a:r>
            <a:br>
              <a:rPr lang="en-US" dirty="0" smtClean="0"/>
            </a:br>
            <a:r>
              <a:rPr lang="en-US" dirty="0" smtClean="0">
                <a:hlinkClick r:id="rId3"/>
              </a:rPr>
              <a:t>www.anokacounty.us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Presentation and code samples </a:t>
            </a:r>
            <a:r>
              <a:rPr lang="en-US" smtClean="0"/>
              <a:t>at:</a:t>
            </a:r>
            <a:br>
              <a:rPr lang="en-US" smtClean="0"/>
            </a:br>
            <a:r>
              <a:rPr lang="en-US" smtClean="0">
                <a:hlinkClick r:id="rId4"/>
              </a:rPr>
              <a:t>http</a:t>
            </a:r>
            <a:r>
              <a:rPr lang="en-US" dirty="0" smtClean="0">
                <a:hlinkClick r:id="rId4"/>
              </a:rPr>
              <a:t>://paul-burtness.github.io/</a:t>
            </a:r>
            <a:r>
              <a:rPr lang="en-US" dirty="0" err="1" smtClean="0">
                <a:hlinkClick r:id="rId4"/>
              </a:rPr>
              <a:t>webdevmojo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69329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What is it?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92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50000"/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Mojo – a power </a:t>
            </a:r>
            <a:r>
              <a:rPr lang="en-US" dirty="0"/>
              <a:t>that may seem magical and that allows someone to be very effective, successful, etc. </a:t>
            </a:r>
            <a:r>
              <a:rPr lang="en-US" sz="1600" dirty="0">
                <a:hlinkClick r:id="rId4"/>
              </a:rPr>
              <a:t>http://</a:t>
            </a:r>
            <a:r>
              <a:rPr lang="en-US" sz="1600" dirty="0" smtClean="0">
                <a:hlinkClick r:id="rId4"/>
              </a:rPr>
              <a:t>www.merriam-webster.com/dictionary/mojo</a:t>
            </a:r>
            <a:r>
              <a:rPr lang="en-US" sz="1600" dirty="0" smtClean="0"/>
              <a:t> </a:t>
            </a:r>
            <a:endParaRPr lang="en-US" sz="1600" dirty="0"/>
          </a:p>
          <a:p>
            <a:r>
              <a:rPr lang="en-US" dirty="0" err="1" smtClean="0"/>
              <a:t>Webdevmojo</a:t>
            </a:r>
            <a:r>
              <a:rPr lang="en-US" dirty="0" smtClean="0"/>
              <a:t> – the ability to solve problems in an amazing way using a web application...</a:t>
            </a:r>
          </a:p>
          <a:p>
            <a:r>
              <a:rPr lang="en-US" dirty="0"/>
              <a:t>a</a:t>
            </a:r>
            <a:r>
              <a:rPr lang="en-US" dirty="0" smtClean="0"/>
              <a:t>nd have fun doing it!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34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What is it?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4084637"/>
            <a:ext cx="5943600" cy="2468563"/>
          </a:xfrm>
        </p:spPr>
        <p:txBody>
          <a:bodyPr>
            <a:normAutofit/>
          </a:bodyPr>
          <a:lstStyle/>
          <a:p>
            <a:r>
              <a:rPr lang="en-US" sz="3600" b="1" dirty="0" err="1" smtClean="0">
                <a:solidFill>
                  <a:schemeClr val="bg1"/>
                </a:solidFill>
              </a:rPr>
              <a:t>Webdevmojo</a:t>
            </a:r>
            <a:r>
              <a:rPr lang="en-US" sz="3600" dirty="0" smtClean="0">
                <a:solidFill>
                  <a:schemeClr val="bg1"/>
                </a:solidFill>
              </a:rPr>
              <a:t> – the ability to solve problems in an amazing way using a web application...</a:t>
            </a:r>
          </a:p>
        </p:txBody>
      </p:sp>
    </p:spTree>
    <p:extLst>
      <p:ext uri="{BB962C8B-B14F-4D97-AF65-F5344CB8AC3E}">
        <p14:creationId xmlns:p14="http://schemas.microsoft.com/office/powerpoint/2010/main" val="194601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Mojo – a power </a:t>
            </a:r>
            <a:r>
              <a:rPr lang="en-US" dirty="0"/>
              <a:t>that may seem magical and that allows someone to be very effective, successful, etc. </a:t>
            </a:r>
            <a:r>
              <a:rPr lang="en-US" sz="1600" dirty="0">
                <a:hlinkClick r:id="rId3"/>
              </a:rPr>
              <a:t>http://</a:t>
            </a:r>
            <a:r>
              <a:rPr lang="en-US" sz="1600" dirty="0" smtClean="0">
                <a:hlinkClick r:id="rId3"/>
              </a:rPr>
              <a:t>www.merriam-webster.com/dictionary/mojo</a:t>
            </a:r>
            <a:r>
              <a:rPr lang="en-US" sz="1600" dirty="0" smtClean="0"/>
              <a:t> </a:t>
            </a:r>
            <a:endParaRPr lang="en-US" sz="1600" dirty="0"/>
          </a:p>
          <a:p>
            <a:r>
              <a:rPr lang="en-US" dirty="0" err="1" smtClean="0"/>
              <a:t>Webdevmojo</a:t>
            </a:r>
            <a:r>
              <a:rPr lang="en-US" dirty="0" smtClean="0"/>
              <a:t> – the ability to solve problems in an amazing way using a web application...</a:t>
            </a:r>
          </a:p>
          <a:p>
            <a:r>
              <a:rPr lang="en-US" dirty="0"/>
              <a:t>a</a:t>
            </a:r>
            <a:r>
              <a:rPr lang="en-US" dirty="0" smtClean="0"/>
              <a:t>nd have fun doing it!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14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738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1371600"/>
            <a:ext cx="5105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www.merriam-webster.com/dictionary/mojo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a power that may seem magical and that allows someone to be very effective, successful, etc.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2571929"/>
            <a:ext cx="2909656" cy="322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68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3000</TotalTime>
  <Words>1451</Words>
  <Application>Microsoft Office PowerPoint</Application>
  <PresentationFormat>On-screen Show (4:3)</PresentationFormat>
  <Paragraphs>204</Paragraphs>
  <Slides>35</Slides>
  <Notes>33</Notes>
  <HiddenSlides>12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Courier New</vt:lpstr>
      <vt:lpstr>Office Theme</vt:lpstr>
      <vt:lpstr>Got a CMS? Get Your Webdevmojo Back with JavaScript!</vt:lpstr>
      <vt:lpstr>Lost your mojo?</vt:lpstr>
      <vt:lpstr>Lost your mojo?</vt:lpstr>
      <vt:lpstr>What is it?</vt:lpstr>
      <vt:lpstr>What is it?</vt:lpstr>
      <vt:lpstr>What is it?</vt:lpstr>
      <vt:lpstr>What is it?</vt:lpstr>
      <vt:lpstr>PowerPoint Presentation</vt:lpstr>
      <vt:lpstr>What is it?</vt:lpstr>
      <vt:lpstr>How do you lose it?</vt:lpstr>
      <vt:lpstr>How do you lose it?</vt:lpstr>
      <vt:lpstr>How do you lose it?</vt:lpstr>
      <vt:lpstr>How do you lose it?</vt:lpstr>
      <vt:lpstr>How do you get it back?</vt:lpstr>
      <vt:lpstr>PowerPoint Presentation</vt:lpstr>
      <vt:lpstr>Why JavaScript?</vt:lpstr>
      <vt:lpstr>How do you play?</vt:lpstr>
      <vt:lpstr>Can you play?</vt:lpstr>
      <vt:lpstr>PowerPoint Presentation</vt:lpstr>
      <vt:lpstr>Why can’t you play?</vt:lpstr>
      <vt:lpstr>Why would you want to play?</vt:lpstr>
      <vt:lpstr>What do you have to play with?</vt:lpstr>
      <vt:lpstr>Plays well with others</vt:lpstr>
      <vt:lpstr>How do you “play well with others?”</vt:lpstr>
      <vt:lpstr>How do you “play well with others?”</vt:lpstr>
      <vt:lpstr>PowerPoint Presentation</vt:lpstr>
      <vt:lpstr>PowerPoint Presentation</vt:lpstr>
      <vt:lpstr>PowerPoint Presentation</vt:lpstr>
      <vt:lpstr>PowerPoint Presentation</vt:lpstr>
      <vt:lpstr>How do you “play well with others?”</vt:lpstr>
      <vt:lpstr>Patterns</vt:lpstr>
      <vt:lpstr>Keep it accessible</vt:lpstr>
      <vt:lpstr>Working environment</vt:lpstr>
      <vt:lpstr>Thank You!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Got a CMS? Get your webdevmojo back with JavaScript!</dc:title>
  <dc:creator>Paul Burtness</dc:creator>
  <cp:lastModifiedBy>Paul Burtness</cp:lastModifiedBy>
  <cp:revision>84</cp:revision>
  <cp:lastPrinted>2014-11-19T21:01:30Z</cp:lastPrinted>
  <dcterms:created xsi:type="dcterms:W3CDTF">2006-08-16T00:00:00Z</dcterms:created>
  <dcterms:modified xsi:type="dcterms:W3CDTF">2014-12-04T03:14:02Z</dcterms:modified>
</cp:coreProperties>
</file>

<file path=docProps/thumbnail.jpeg>
</file>